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9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CCC3"/>
    <a:srgbClr val="81DFAC"/>
    <a:srgbClr val="86DA9A"/>
    <a:srgbClr val="FFCCFF"/>
    <a:srgbClr val="FF33CC"/>
    <a:srgbClr val="6AA343"/>
    <a:srgbClr val="FF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500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EB9F-DF8B-42EE-9D43-E1AD8A44EE3F}" type="datetimeFigureOut">
              <a:rPr kumimoji="1" lang="ja-JP" altLang="en-US" smtClean="0"/>
              <a:t>2020/4/14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BEC1-6A30-4234-96E2-A0784CD2DC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5698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EB9F-DF8B-42EE-9D43-E1AD8A44EE3F}" type="datetimeFigureOut">
              <a:rPr kumimoji="1" lang="ja-JP" altLang="en-US" smtClean="0"/>
              <a:t>2020/4/14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BEC1-6A30-4234-96E2-A0784CD2DC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8434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EB9F-DF8B-42EE-9D43-E1AD8A44EE3F}" type="datetimeFigureOut">
              <a:rPr kumimoji="1" lang="ja-JP" altLang="en-US" smtClean="0"/>
              <a:t>2020/4/14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BEC1-6A30-4234-96E2-A0784CD2DC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870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EB9F-DF8B-42EE-9D43-E1AD8A44EE3F}" type="datetimeFigureOut">
              <a:rPr kumimoji="1" lang="ja-JP" altLang="en-US" smtClean="0"/>
              <a:t>2020/4/14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BEC1-6A30-4234-96E2-A0784CD2DC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6943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EB9F-DF8B-42EE-9D43-E1AD8A44EE3F}" type="datetimeFigureOut">
              <a:rPr kumimoji="1" lang="ja-JP" altLang="en-US" smtClean="0"/>
              <a:t>2020/4/14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BEC1-6A30-4234-96E2-A0784CD2DC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3197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EB9F-DF8B-42EE-9D43-E1AD8A44EE3F}" type="datetimeFigureOut">
              <a:rPr kumimoji="1" lang="ja-JP" altLang="en-US" smtClean="0"/>
              <a:t>2020/4/14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BEC1-6A30-4234-96E2-A0784CD2DC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6969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EB9F-DF8B-42EE-9D43-E1AD8A44EE3F}" type="datetimeFigureOut">
              <a:rPr kumimoji="1" lang="ja-JP" altLang="en-US" smtClean="0"/>
              <a:t>2020/4/14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BEC1-6A30-4234-96E2-A0784CD2DC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379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EB9F-DF8B-42EE-9D43-E1AD8A44EE3F}" type="datetimeFigureOut">
              <a:rPr kumimoji="1" lang="ja-JP" altLang="en-US" smtClean="0"/>
              <a:t>2020/4/14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BEC1-6A30-4234-96E2-A0784CD2DC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0463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EB9F-DF8B-42EE-9D43-E1AD8A44EE3F}" type="datetimeFigureOut">
              <a:rPr kumimoji="1" lang="ja-JP" altLang="en-US" smtClean="0"/>
              <a:t>2020/4/14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BEC1-6A30-4234-96E2-A0784CD2DC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77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EB9F-DF8B-42EE-9D43-E1AD8A44EE3F}" type="datetimeFigureOut">
              <a:rPr kumimoji="1" lang="ja-JP" altLang="en-US" smtClean="0"/>
              <a:t>2020/4/14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BEC1-6A30-4234-96E2-A0784CD2DC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1879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EB9F-DF8B-42EE-9D43-E1AD8A44EE3F}" type="datetimeFigureOut">
              <a:rPr kumimoji="1" lang="ja-JP" altLang="en-US" smtClean="0"/>
              <a:t>2020/4/14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BEC1-6A30-4234-96E2-A0784CD2DC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103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7EB9F-DF8B-42EE-9D43-E1AD8A44EE3F}" type="datetimeFigureOut">
              <a:rPr kumimoji="1" lang="ja-JP" altLang="en-US" smtClean="0"/>
              <a:t>2020/4/14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ABEC1-6A30-4234-96E2-A0784CD2DC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937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13" Type="http://schemas.openxmlformats.org/officeDocument/2006/relationships/image" Target="../media/image21.emf"/><Relationship Id="rId18" Type="http://schemas.openxmlformats.org/officeDocument/2006/relationships/image" Target="../media/image26.emf"/><Relationship Id="rId26" Type="http://schemas.openxmlformats.org/officeDocument/2006/relationships/image" Target="../media/image34.emf"/><Relationship Id="rId3" Type="http://schemas.openxmlformats.org/officeDocument/2006/relationships/image" Target="../media/image11.emf"/><Relationship Id="rId21" Type="http://schemas.openxmlformats.org/officeDocument/2006/relationships/image" Target="../media/image29.emf"/><Relationship Id="rId7" Type="http://schemas.openxmlformats.org/officeDocument/2006/relationships/image" Target="../media/image15.emf"/><Relationship Id="rId12" Type="http://schemas.openxmlformats.org/officeDocument/2006/relationships/image" Target="../media/image20.emf"/><Relationship Id="rId17" Type="http://schemas.openxmlformats.org/officeDocument/2006/relationships/image" Target="../media/image25.emf"/><Relationship Id="rId25" Type="http://schemas.openxmlformats.org/officeDocument/2006/relationships/image" Target="../media/image33.e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4.emf"/><Relationship Id="rId20" Type="http://schemas.openxmlformats.org/officeDocument/2006/relationships/image" Target="../media/image28.emf"/><Relationship Id="rId29" Type="http://schemas.openxmlformats.org/officeDocument/2006/relationships/package" Target="../embeddings/Microsoft_Excel_______1.xlsx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emf"/><Relationship Id="rId11" Type="http://schemas.openxmlformats.org/officeDocument/2006/relationships/image" Target="../media/image19.emf"/><Relationship Id="rId24" Type="http://schemas.openxmlformats.org/officeDocument/2006/relationships/image" Target="../media/image32.emf"/><Relationship Id="rId5" Type="http://schemas.openxmlformats.org/officeDocument/2006/relationships/image" Target="../media/image13.emf"/><Relationship Id="rId15" Type="http://schemas.openxmlformats.org/officeDocument/2006/relationships/image" Target="../media/image23.emf"/><Relationship Id="rId23" Type="http://schemas.openxmlformats.org/officeDocument/2006/relationships/image" Target="../media/image31.emf"/><Relationship Id="rId28" Type="http://schemas.openxmlformats.org/officeDocument/2006/relationships/oleObject" Target="../embeddings/oleObject1.bin"/><Relationship Id="rId10" Type="http://schemas.openxmlformats.org/officeDocument/2006/relationships/image" Target="../media/image18.emf"/><Relationship Id="rId19" Type="http://schemas.openxmlformats.org/officeDocument/2006/relationships/image" Target="../media/image27.emf"/><Relationship Id="rId4" Type="http://schemas.openxmlformats.org/officeDocument/2006/relationships/image" Target="../media/image12.emf"/><Relationship Id="rId9" Type="http://schemas.openxmlformats.org/officeDocument/2006/relationships/image" Target="../media/image17.emf"/><Relationship Id="rId14" Type="http://schemas.openxmlformats.org/officeDocument/2006/relationships/image" Target="../media/image22.emf"/><Relationship Id="rId22" Type="http://schemas.openxmlformats.org/officeDocument/2006/relationships/image" Target="../media/image30.emf"/><Relationship Id="rId27" Type="http://schemas.openxmlformats.org/officeDocument/2006/relationships/image" Target="../media/image35.png"/><Relationship Id="rId30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正方形/長方形 34"/>
          <p:cNvSpPr/>
          <p:nvPr/>
        </p:nvSpPr>
        <p:spPr>
          <a:xfrm>
            <a:off x="123825" y="9031598"/>
            <a:ext cx="6610350" cy="862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-12220"/>
            <a:ext cx="6859043" cy="98026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500" b="1" dirty="0" smtClean="0">
                <a:solidFill>
                  <a:schemeClr val="bg1"/>
                </a:solidFill>
              </a:rPr>
              <a:t>「</a:t>
            </a:r>
            <a:r>
              <a:rPr lang="ja-JP" altLang="en-US" sz="3500" b="1" dirty="0" smtClean="0">
                <a:solidFill>
                  <a:schemeClr val="bg1"/>
                </a:solidFill>
              </a:rPr>
              <a:t>ＩＴ活用力セミナー</a:t>
            </a:r>
            <a:r>
              <a:rPr kumimoji="1" lang="ja-JP" altLang="en-US" sz="3500" b="1" dirty="0" smtClean="0">
                <a:solidFill>
                  <a:schemeClr val="bg1"/>
                </a:solidFill>
              </a:rPr>
              <a:t>」</a:t>
            </a:r>
            <a:endParaRPr kumimoji="1" lang="en-US" altLang="ja-JP" sz="3500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1600" b="1" i="1" dirty="0" smtClean="0">
                <a:solidFill>
                  <a:schemeClr val="bg1">
                    <a:lumMod val="85000"/>
                  </a:schemeClr>
                </a:solidFill>
              </a:rPr>
              <a:t>　　　　　　　　　　　　　　　　　　　　　　　　　　　　　　　</a:t>
            </a:r>
            <a:r>
              <a:rPr lang="ja-JP" altLang="en-US" sz="1600" b="1" i="1" dirty="0" smtClean="0">
                <a:solidFill>
                  <a:schemeClr val="bg1"/>
                </a:solidFill>
              </a:rPr>
              <a:t>主催</a:t>
            </a:r>
            <a:r>
              <a:rPr lang="ja-JP" altLang="en-US" sz="1600" b="1" i="1" dirty="0">
                <a:solidFill>
                  <a:schemeClr val="bg1"/>
                </a:solidFill>
              </a:rPr>
              <a:t>：ポリテクセンター静岡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827278"/>
              </p:ext>
            </p:extLst>
          </p:nvPr>
        </p:nvGraphicFramePr>
        <p:xfrm>
          <a:off x="265573" y="5282894"/>
          <a:ext cx="4535804" cy="3214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1194"/>
                <a:gridCol w="1784610"/>
              </a:tblGrid>
              <a:tr h="842601">
                <a:tc rowSpan="2"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 </a:t>
                      </a:r>
                    </a:p>
                    <a:p>
                      <a:r>
                        <a:rPr kumimoji="1" lang="ja-JP" altLang="en-US" sz="1400" dirty="0" smtClean="0"/>
                        <a:t>つながる業務への理解と</a:t>
                      </a:r>
                      <a:r>
                        <a:rPr kumimoji="1" lang="en-US" altLang="ja-JP" sz="1400" dirty="0" smtClean="0"/>
                        <a:t>IT</a:t>
                      </a:r>
                      <a:r>
                        <a:rPr kumimoji="1" lang="ja-JP" altLang="en-US" sz="1400" dirty="0" smtClean="0"/>
                        <a:t>化の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メリット</a:t>
                      </a:r>
                      <a:endParaRPr kumimoji="1" lang="en-US" altLang="ja-JP" sz="1400" dirty="0" smtClean="0"/>
                    </a:p>
                  </a:txBody>
                  <a:tcPr>
                    <a:solidFill>
                      <a:srgbClr val="6AA34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開催日時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kumimoji="1" lang="ja-JP" altLang="en-US" sz="1000" dirty="0" smtClean="0">
                          <a:solidFill>
                            <a:srgbClr val="FF0000"/>
                          </a:solidFill>
                        </a:rPr>
                        <a:t>令和 ２年１０月２３日（金）　　</a:t>
                      </a:r>
                      <a:endParaRPr kumimoji="1" lang="en-US" altLang="ja-JP" sz="10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rgbClr val="FF0000"/>
                          </a:solidFill>
                        </a:rPr>
                        <a:t>　９：３０～１６：３０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778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/>
                        <a:t>開催場所　</a:t>
                      </a:r>
                      <a:endParaRPr kumimoji="1" lang="en-US" altLang="ja-JP" sz="1000" b="1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</a:rPr>
                        <a:t>　　ポリテクセンター静岡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53144">
                <a:tc gridSpan="2">
                  <a:txBody>
                    <a:bodyPr/>
                    <a:lstStyle/>
                    <a:p>
                      <a:endParaRPr kumimoji="1" lang="en-US" altLang="ja-JP" sz="1000" b="1" dirty="0" smtClean="0"/>
                    </a:p>
                    <a:p>
                      <a:endParaRPr kumimoji="1" lang="en-US" altLang="ja-JP" sz="1000" b="1" dirty="0" smtClean="0"/>
                    </a:p>
                    <a:p>
                      <a:r>
                        <a:rPr kumimoji="1" lang="ja-JP" altLang="en-US" sz="1000" b="1" dirty="0" smtClean="0"/>
                        <a:t>●コースのねらい　</a:t>
                      </a:r>
                      <a:endParaRPr kumimoji="1" lang="en-US" altLang="ja-JP" sz="1000" b="1" dirty="0" smtClean="0"/>
                    </a:p>
                    <a:p>
                      <a:r>
                        <a:rPr kumimoji="1" lang="ja-JP" altLang="en-US" sz="1000" b="1" dirty="0" smtClean="0"/>
                        <a:t>　生産活動を</a:t>
                      </a:r>
                      <a:r>
                        <a:rPr kumimoji="1" lang="en-US" altLang="ja-JP" sz="1000" b="1" dirty="0" smtClean="0"/>
                        <a:t>IT</a:t>
                      </a:r>
                      <a:r>
                        <a:rPr kumimoji="1" lang="ja-JP" altLang="en-US" sz="1000" b="1" dirty="0" smtClean="0"/>
                        <a:t>を用いて効率化する上で必要な前提知識である「つながる」ことの</a:t>
                      </a:r>
                      <a:endParaRPr kumimoji="1" lang="en-US" altLang="ja-JP" sz="1000" b="1" dirty="0" smtClean="0"/>
                    </a:p>
                    <a:p>
                      <a:r>
                        <a:rPr kumimoji="1" lang="ja-JP" altLang="en-US" sz="1000" b="1" baseline="0" dirty="0" smtClean="0"/>
                        <a:t>   </a:t>
                      </a:r>
                      <a:r>
                        <a:rPr kumimoji="1" lang="ja-JP" altLang="en-US" sz="1000" b="1" dirty="0" smtClean="0"/>
                        <a:t>重要性と情報とデータの関係を正しく理解する。</a:t>
                      </a:r>
                      <a:endParaRPr kumimoji="1" lang="ja-JP" altLang="en-US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941331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/>
                        <a:t>●対象者（推奨）　　</a:t>
                      </a:r>
                      <a:endParaRPr kumimoji="1" lang="en-US" altLang="ja-JP" sz="1000" b="1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/>
                        <a:t>　 </a:t>
                      </a:r>
                      <a:r>
                        <a:rPr kumimoji="1" lang="ja-JP" altLang="en-US" sz="1000" b="1" baseline="0" dirty="0" smtClean="0"/>
                        <a:t>・企業におけるさまざまな「つながる」の重要性を理解し、業務のＩＴ化を推進する</a:t>
                      </a:r>
                      <a:endParaRPr kumimoji="1" lang="en-US" altLang="ja-JP" sz="1000" b="1" baseline="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baseline="0" dirty="0" smtClean="0"/>
                        <a:t>　　上でのポイントを学びたい方。　　</a:t>
                      </a:r>
                      <a:endParaRPr kumimoji="1" lang="ja-JP" altLang="en-US" sz="1000" b="1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表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974481"/>
              </p:ext>
            </p:extLst>
          </p:nvPr>
        </p:nvGraphicFramePr>
        <p:xfrm>
          <a:off x="265573" y="2071176"/>
          <a:ext cx="4535805" cy="3009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609"/>
                <a:gridCol w="1823196"/>
              </a:tblGrid>
              <a:tr h="715800">
                <a:tc rowSpan="2"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効率よく分析するための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データ集計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開催日時</a:t>
                      </a:r>
                      <a:r>
                        <a:rPr kumimoji="1" lang="ja-JP" alt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kumimoji="1" lang="en-US" altLang="ja-JP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sz="1000" dirty="0" smtClean="0">
                          <a:solidFill>
                            <a:srgbClr val="FF0000"/>
                          </a:solidFill>
                        </a:rPr>
                        <a:t>令和 ２年１０月１６日（金）</a:t>
                      </a:r>
                      <a:endParaRPr kumimoji="1" lang="en-US" altLang="ja-JP" sz="10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rgbClr val="FF0000"/>
                          </a:solidFill>
                        </a:rPr>
                        <a:t>９：３０～１６：３０</a:t>
                      </a:r>
                      <a:endParaRPr kumimoji="1" lang="ja-JP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4678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/>
                        <a:t>開催場所　</a:t>
                      </a:r>
                      <a:endParaRPr kumimoji="1" lang="en-US" altLang="ja-JP" sz="1000" b="1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</a:rPr>
                        <a:t>　　ポリテクセンター静岡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33368">
                <a:tc gridSpan="2">
                  <a:txBody>
                    <a:bodyPr/>
                    <a:lstStyle/>
                    <a:p>
                      <a:endParaRPr kumimoji="1" lang="en-US" altLang="ja-JP" sz="1000" b="1" dirty="0" smtClean="0"/>
                    </a:p>
                    <a:p>
                      <a:endParaRPr kumimoji="1" lang="en-US" altLang="ja-JP" sz="1000" b="1" dirty="0" smtClean="0"/>
                    </a:p>
                    <a:p>
                      <a:r>
                        <a:rPr kumimoji="1" lang="ja-JP" altLang="en-US" sz="1000" b="1" dirty="0" smtClean="0"/>
                        <a:t>●コースのねらい　</a:t>
                      </a:r>
                      <a:endParaRPr kumimoji="1" lang="en-US" altLang="ja-JP" sz="1000" b="1" dirty="0" smtClean="0"/>
                    </a:p>
                    <a:p>
                      <a:r>
                        <a:rPr kumimoji="1" lang="ja-JP" altLang="en-US" sz="1000" b="1" dirty="0" smtClean="0"/>
                        <a:t>　</a:t>
                      </a:r>
                      <a:r>
                        <a:rPr kumimoji="1" lang="ja-JP" altLang="en-US" sz="1050" b="1" dirty="0" smtClean="0"/>
                        <a:t>表計算ソフトを活用する際、効率よく大量のデータを集計するための手法を</a:t>
                      </a:r>
                      <a:endParaRPr kumimoji="1" lang="en-US" altLang="ja-JP" sz="1050" b="1" dirty="0" smtClean="0"/>
                    </a:p>
                    <a:p>
                      <a:r>
                        <a:rPr kumimoji="1" lang="en-US" altLang="ja-JP" sz="1050" b="1" baseline="0" dirty="0" smtClean="0"/>
                        <a:t>   </a:t>
                      </a:r>
                      <a:r>
                        <a:rPr kumimoji="1" lang="ja-JP" altLang="en-US" sz="1050" b="1" dirty="0" smtClean="0"/>
                        <a:t>習得する。</a:t>
                      </a:r>
                      <a:endParaRPr kumimoji="1" lang="ja-JP" altLang="en-US" sz="105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14006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/>
                        <a:t>●対象者（推奨）　　</a:t>
                      </a:r>
                      <a:endParaRPr kumimoji="1" lang="en-US" altLang="ja-JP" sz="1000" b="1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/>
                        <a:t>　大量のデータを素早く集計して効率的に分析作業が出来るように学びたい方。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3" name="L 字 52"/>
          <p:cNvSpPr/>
          <p:nvPr/>
        </p:nvSpPr>
        <p:spPr>
          <a:xfrm>
            <a:off x="165359" y="7104115"/>
            <a:ext cx="6667892" cy="1454287"/>
          </a:xfrm>
          <a:prstGeom prst="corner">
            <a:avLst>
              <a:gd name="adj1" fmla="val 5220"/>
              <a:gd name="adj2" fmla="val 5121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L 字 53"/>
          <p:cNvSpPr/>
          <p:nvPr/>
        </p:nvSpPr>
        <p:spPr>
          <a:xfrm>
            <a:off x="172556" y="3787247"/>
            <a:ext cx="6652652" cy="1389940"/>
          </a:xfrm>
          <a:prstGeom prst="corner">
            <a:avLst>
              <a:gd name="adj1" fmla="val 5220"/>
              <a:gd name="adj2" fmla="val 5121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" name="円/楕円 54"/>
          <p:cNvSpPr/>
          <p:nvPr/>
        </p:nvSpPr>
        <p:spPr>
          <a:xfrm>
            <a:off x="265573" y="6168025"/>
            <a:ext cx="1501400" cy="492129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800" b="1" dirty="0" smtClean="0">
                <a:solidFill>
                  <a:srgbClr val="FF0000"/>
                </a:solidFill>
              </a:rPr>
              <a:t>つながる業務の重要性を身に付け業務効率を</a:t>
            </a:r>
            <a:r>
              <a:rPr lang="ja-JP" altLang="en-US" sz="800" b="1" dirty="0">
                <a:solidFill>
                  <a:srgbClr val="FF0000"/>
                </a:solidFill>
              </a:rPr>
              <a:t>上</a:t>
            </a:r>
            <a:r>
              <a:rPr lang="ja-JP" altLang="en-US" sz="800" b="1" dirty="0" smtClean="0">
                <a:solidFill>
                  <a:srgbClr val="FF0000"/>
                </a:solidFill>
              </a:rPr>
              <a:t>げる</a:t>
            </a:r>
            <a:endParaRPr lang="ja-JP" altLang="en-US" sz="800" b="1" dirty="0">
              <a:solidFill>
                <a:srgbClr val="FF0000"/>
              </a:solidFill>
            </a:endParaRPr>
          </a:p>
        </p:txBody>
      </p:sp>
      <p:sp>
        <p:nvSpPr>
          <p:cNvPr id="56" name="円/楕円 55"/>
          <p:cNvSpPr/>
          <p:nvPr/>
        </p:nvSpPr>
        <p:spPr>
          <a:xfrm>
            <a:off x="321943" y="3061679"/>
            <a:ext cx="1432969" cy="430035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ja-JP" altLang="en-US" sz="800" b="1" dirty="0" smtClean="0">
                <a:solidFill>
                  <a:srgbClr val="FF0000"/>
                </a:solidFill>
              </a:rPr>
              <a:t>表計算ソフトを使う方は必須スキル</a:t>
            </a:r>
            <a:endParaRPr lang="en-US" altLang="ja-JP" sz="800" b="1" dirty="0" smtClean="0">
              <a:solidFill>
                <a:srgbClr val="FF0000"/>
              </a:solidFill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321943" y="1125128"/>
            <a:ext cx="6036510" cy="752061"/>
          </a:xfrm>
          <a:prstGeom prst="ellipse">
            <a:avLst/>
          </a:prstGeom>
          <a:solidFill>
            <a:schemeClr val="accent6">
              <a:lumMod val="60000"/>
              <a:lumOff val="40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800" b="1" dirty="0" smtClean="0">
              <a:solidFill>
                <a:srgbClr val="002060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74700" y="1162792"/>
            <a:ext cx="5308599" cy="317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受講料：</a:t>
            </a:r>
            <a:r>
              <a:rPr lang="en-US" altLang="ja-JP" b="1" dirty="0" smtClean="0">
                <a:solidFill>
                  <a:srgbClr val="FF0000"/>
                </a:solidFill>
              </a:rPr>
              <a:t>A</a:t>
            </a:r>
            <a:r>
              <a:rPr lang="ja-JP" altLang="en-US" b="1" dirty="0">
                <a:solidFill>
                  <a:srgbClr val="FF0000"/>
                </a:solidFill>
              </a:rPr>
              <a:t>　</a:t>
            </a:r>
            <a:r>
              <a:rPr lang="ja-JP" altLang="en-US" b="1" dirty="0" smtClean="0">
                <a:solidFill>
                  <a:srgbClr val="FF0000"/>
                </a:solidFill>
              </a:rPr>
              <a:t>２，２００円、</a:t>
            </a:r>
            <a:r>
              <a:rPr lang="en-US" altLang="ja-JP" b="1" dirty="0">
                <a:solidFill>
                  <a:srgbClr val="FF0000"/>
                </a:solidFill>
              </a:rPr>
              <a:t>B</a:t>
            </a:r>
            <a:r>
              <a:rPr lang="ja-JP" altLang="en-US" b="1" dirty="0">
                <a:solidFill>
                  <a:srgbClr val="FF0000"/>
                </a:solidFill>
              </a:rPr>
              <a:t>　</a:t>
            </a:r>
            <a:r>
              <a:rPr lang="ja-JP" altLang="en-US" b="1" dirty="0" smtClean="0">
                <a:solidFill>
                  <a:srgbClr val="FF0000"/>
                </a:solidFill>
              </a:rPr>
              <a:t>３，３００円（税込）</a:t>
            </a:r>
            <a:endParaRPr kumimoji="1" lang="en-US" altLang="ja-JP" b="1" dirty="0" smtClean="0">
              <a:solidFill>
                <a:srgbClr val="FF0000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394265" y="1561851"/>
            <a:ext cx="4259577" cy="252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b="1" dirty="0" smtClean="0">
                <a:solidFill>
                  <a:schemeClr val="tx1"/>
                </a:solidFill>
              </a:rPr>
              <a:t>※ </a:t>
            </a:r>
            <a:r>
              <a:rPr lang="ja-JP" altLang="en-US" sz="1200" b="1" dirty="0">
                <a:solidFill>
                  <a:schemeClr val="tx1"/>
                </a:solidFill>
              </a:rPr>
              <a:t>各コース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定員１５名</a:t>
            </a:r>
            <a:r>
              <a:rPr lang="ja-JP" altLang="en-US" sz="900" b="1" dirty="0" smtClean="0">
                <a:solidFill>
                  <a:schemeClr val="tx1"/>
                </a:solidFill>
              </a:rPr>
              <a:t>（受講者は申し込みの先着順で決定します。）</a:t>
            </a:r>
            <a:endParaRPr lang="en-US" altLang="ja-JP" sz="900" b="1" dirty="0" smtClean="0">
              <a:solidFill>
                <a:schemeClr val="tx1"/>
              </a:solidFill>
            </a:endParaRPr>
          </a:p>
          <a:p>
            <a:r>
              <a:rPr kumimoji="1" lang="en-US" altLang="ja-JP" sz="900" b="1" dirty="0" smtClean="0">
                <a:solidFill>
                  <a:schemeClr val="tx1"/>
                </a:solidFill>
              </a:rPr>
              <a:t>※</a:t>
            </a:r>
            <a:r>
              <a:rPr lang="ja-JP" altLang="en-US" sz="900" b="1" dirty="0">
                <a:solidFill>
                  <a:schemeClr val="tx1"/>
                </a:solidFill>
              </a:rPr>
              <a:t>受講申し込み後に当センター</a:t>
            </a:r>
            <a:r>
              <a:rPr lang="ja-JP" altLang="en-US" sz="900" b="1" dirty="0" smtClean="0">
                <a:solidFill>
                  <a:schemeClr val="tx1"/>
                </a:solidFill>
              </a:rPr>
              <a:t>から事業所あて受講料</a:t>
            </a:r>
            <a:r>
              <a:rPr lang="ja-JP" altLang="en-US" sz="900" b="1" dirty="0">
                <a:solidFill>
                  <a:schemeClr val="tx1"/>
                </a:solidFill>
              </a:rPr>
              <a:t>の請求書を送付いたします。</a:t>
            </a:r>
            <a:r>
              <a:rPr lang="ja-JP" altLang="en-US" sz="700" b="1" dirty="0">
                <a:solidFill>
                  <a:schemeClr val="tx1"/>
                </a:solidFill>
              </a:rPr>
              <a:t>　</a:t>
            </a:r>
            <a:r>
              <a:rPr lang="ja-JP" altLang="en-US" sz="700" dirty="0">
                <a:solidFill>
                  <a:schemeClr val="tx1"/>
                </a:solidFill>
              </a:rPr>
              <a:t>　</a:t>
            </a:r>
            <a:endParaRPr lang="en-US" altLang="ja-JP" sz="700" dirty="0">
              <a:solidFill>
                <a:schemeClr val="tx1"/>
              </a:solidFill>
            </a:endParaRPr>
          </a:p>
          <a:p>
            <a:endParaRPr kumimoji="1" lang="en-US" altLang="ja-JP" sz="900" b="1" dirty="0" smtClean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2043203"/>
            <a:ext cx="283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A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12171" y="5341600"/>
            <a:ext cx="265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B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929" y="2709565"/>
            <a:ext cx="1136014" cy="1052234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8944" y="5904136"/>
            <a:ext cx="1142822" cy="107178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556" y="8653871"/>
            <a:ext cx="6643361" cy="112723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556" y="9164041"/>
            <a:ext cx="377985" cy="29873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258" y="8678560"/>
            <a:ext cx="657941" cy="685602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12778" y="9364162"/>
            <a:ext cx="1461349" cy="325378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39345" y="8669922"/>
            <a:ext cx="1133954" cy="915886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389906" y="8740868"/>
            <a:ext cx="28387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/>
              <a:t>コースの詳細は当センター</a:t>
            </a:r>
            <a:r>
              <a:rPr kumimoji="1" lang="en-US" altLang="ja-JP" sz="1100" b="1" dirty="0" smtClean="0"/>
              <a:t>HP</a:t>
            </a:r>
            <a:r>
              <a:rPr kumimoji="1" lang="ja-JP" altLang="en-US" sz="1100" b="1" dirty="0" smtClean="0"/>
              <a:t>をご覧ください。</a:t>
            </a:r>
            <a:endParaRPr kumimoji="1" lang="ja-JP" altLang="en-US" sz="1100" b="1" dirty="0"/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01378" y="5282894"/>
            <a:ext cx="2031874" cy="3175683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13548" y="2071176"/>
            <a:ext cx="2002369" cy="300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29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正方形/長方形 35"/>
          <p:cNvSpPr/>
          <p:nvPr/>
        </p:nvSpPr>
        <p:spPr>
          <a:xfrm>
            <a:off x="95250" y="317143"/>
            <a:ext cx="6651214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792164" y="201933"/>
            <a:ext cx="5286375" cy="6477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1600" b="1" u="sng" dirty="0">
                <a:solidFill>
                  <a:schemeClr val="bg1"/>
                </a:solidFill>
              </a:rPr>
              <a:t>ＩＴ活用力</a:t>
            </a:r>
            <a:r>
              <a:rPr lang="ja-JP" altLang="en-US" sz="1600" b="1" u="sng" dirty="0" smtClean="0">
                <a:solidFill>
                  <a:schemeClr val="bg1"/>
                </a:solidFill>
              </a:rPr>
              <a:t>セミナー</a:t>
            </a:r>
            <a:r>
              <a:rPr kumimoji="1" lang="ja-JP" altLang="en-US" sz="1600" b="1" u="sng" dirty="0" smtClean="0">
                <a:solidFill>
                  <a:schemeClr val="bg1"/>
                </a:solidFill>
              </a:rPr>
              <a:t>受講申込書</a:t>
            </a:r>
            <a:endParaRPr kumimoji="1" lang="ja-JP" altLang="en-US" sz="1600" b="1" u="sng" dirty="0">
              <a:solidFill>
                <a:schemeClr val="bg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65700" y="5944526"/>
            <a:ext cx="6341476" cy="1154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</a:rPr>
              <a:t>（留意事項）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</a:rPr>
              <a:t>　</a:t>
            </a:r>
            <a:r>
              <a:rPr lang="en-US" altLang="ja-JP" sz="900" dirty="0" smtClean="0">
                <a:solidFill>
                  <a:schemeClr val="tx1"/>
                </a:solidFill>
              </a:rPr>
              <a:t>※</a:t>
            </a:r>
            <a:r>
              <a:rPr lang="ja-JP" altLang="en-US" sz="900" dirty="0" smtClean="0">
                <a:solidFill>
                  <a:schemeClr val="tx1"/>
                </a:solidFill>
              </a:rPr>
              <a:t>１　個人での受講はできません。企業からの指示による申込みに限ります。　</a:t>
            </a:r>
            <a:r>
              <a:rPr lang="en-US" altLang="ja-JP" sz="900" dirty="0" smtClean="0">
                <a:solidFill>
                  <a:schemeClr val="tx1"/>
                </a:solidFill>
              </a:rPr>
              <a:t>※</a:t>
            </a:r>
            <a:r>
              <a:rPr lang="ja-JP" altLang="en-US" sz="900" dirty="0" smtClean="0">
                <a:solidFill>
                  <a:schemeClr val="tx1"/>
                </a:solidFill>
              </a:rPr>
              <a:t>事業主の方も受講可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kumimoji="1" lang="ja-JP" altLang="en-US" sz="900" dirty="0" smtClean="0">
                <a:solidFill>
                  <a:schemeClr val="tx1"/>
                </a:solidFill>
              </a:rPr>
              <a:t>　</a:t>
            </a:r>
            <a:r>
              <a:rPr kumimoji="1" lang="en-US" altLang="ja-JP" sz="900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２　本訓練を実施する機関（企業）の関係会社</a:t>
            </a:r>
            <a:r>
              <a:rPr lang="ja-JP" altLang="en-US" sz="900" dirty="0" smtClean="0">
                <a:solidFill>
                  <a:schemeClr val="tx1"/>
                </a:solidFill>
              </a:rPr>
              <a:t>（親会社、子会社、関連会社等）の方は受講できません。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　</a:t>
            </a:r>
            <a:r>
              <a:rPr kumimoji="1" lang="en-US" altLang="ja-JP" sz="900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３　応募者多数の場合は先着順とさせていただきます。</a:t>
            </a:r>
            <a:endParaRPr kumimoji="1"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en-US" altLang="ja-JP" sz="900" dirty="0" smtClean="0">
                <a:solidFill>
                  <a:schemeClr val="tx1"/>
                </a:solidFill>
              </a:rPr>
              <a:t>※</a:t>
            </a:r>
            <a:r>
              <a:rPr lang="ja-JP" altLang="en-US" sz="900" dirty="0" smtClean="0">
                <a:solidFill>
                  <a:schemeClr val="tx1"/>
                </a:solidFill>
              </a:rPr>
              <a:t>４　応募締切時点の応募者が６名を下回る場合は、コースを中止又は延期させていただきますので、予めご了承下さい。　　　　　　　　　　　　　　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　</a:t>
            </a:r>
            <a:r>
              <a:rPr kumimoji="1" lang="en-US" altLang="ja-JP" sz="900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５　コース開始７</a:t>
            </a:r>
            <a:r>
              <a:rPr lang="ja-JP" altLang="en-US" sz="900" dirty="0">
                <a:solidFill>
                  <a:schemeClr val="tx1"/>
                </a:solidFill>
              </a:rPr>
              <a:t>営業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日前を過ぎてからのキャンセルは受講料を全額ご負担いただき</a:t>
            </a:r>
            <a:r>
              <a:rPr lang="ja-JP" altLang="en-US" sz="900" dirty="0" smtClean="0">
                <a:solidFill>
                  <a:schemeClr val="tx1"/>
                </a:solidFill>
              </a:rPr>
              <a:t>ます</a:t>
            </a:r>
            <a:r>
              <a:rPr lang="ja-JP" altLang="en-US" sz="900" dirty="0">
                <a:solidFill>
                  <a:schemeClr val="tx1"/>
                </a:solidFill>
              </a:rPr>
              <a:t>。</a:t>
            </a:r>
            <a:endParaRPr kumimoji="1" lang="en-US" altLang="ja-JP" sz="900" dirty="0" smtClean="0">
              <a:solidFill>
                <a:schemeClr val="tx1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52951" y="7041493"/>
            <a:ext cx="6153149" cy="10201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chemeClr val="tx1"/>
                </a:solidFill>
              </a:rPr>
              <a:t>（当機構の保有個人情報保護方針、利用</a:t>
            </a:r>
            <a:r>
              <a:rPr lang="ja-JP" altLang="en-US" sz="900" dirty="0" smtClean="0">
                <a:solidFill>
                  <a:schemeClr val="tx1"/>
                </a:solidFill>
              </a:rPr>
              <a:t>目的）</a:t>
            </a:r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</a:rPr>
              <a:t>（</a:t>
            </a:r>
            <a:r>
              <a:rPr lang="ja-JP" altLang="en-US" sz="900" dirty="0">
                <a:solidFill>
                  <a:schemeClr val="tx1"/>
                </a:solidFill>
              </a:rPr>
              <a:t>１）　独立行政法人高齢・障害・求職者雇用支援機構は「独立行政法人等の保有する個人情報の保護に関する法律」（</a:t>
            </a:r>
            <a:r>
              <a:rPr lang="ja-JP" altLang="en-US" sz="900" dirty="0" smtClean="0">
                <a:solidFill>
                  <a:schemeClr val="tx1"/>
                </a:solidFill>
              </a:rPr>
              <a:t>平成　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</a:rPr>
              <a:t>　　　　</a:t>
            </a:r>
            <a:r>
              <a:rPr lang="en-US" altLang="ja-JP" sz="900" dirty="0" smtClean="0">
                <a:solidFill>
                  <a:schemeClr val="tx1"/>
                </a:solidFill>
              </a:rPr>
              <a:t>15</a:t>
            </a:r>
            <a:r>
              <a:rPr lang="ja-JP" altLang="en-US" sz="900" dirty="0" smtClean="0">
                <a:solidFill>
                  <a:schemeClr val="tx1"/>
                </a:solidFill>
              </a:rPr>
              <a:t>年法律</a:t>
            </a:r>
            <a:r>
              <a:rPr lang="ja-JP" altLang="en-US" sz="900" dirty="0">
                <a:solidFill>
                  <a:schemeClr val="tx1"/>
                </a:solidFill>
              </a:rPr>
              <a:t>第</a:t>
            </a:r>
            <a:r>
              <a:rPr lang="en-US" altLang="ja-JP" sz="900" dirty="0">
                <a:solidFill>
                  <a:schemeClr val="tx1"/>
                </a:solidFill>
              </a:rPr>
              <a:t>59</a:t>
            </a:r>
            <a:r>
              <a:rPr lang="ja-JP" altLang="en-US" sz="900" dirty="0">
                <a:solidFill>
                  <a:schemeClr val="tx1"/>
                </a:solidFill>
              </a:rPr>
              <a:t>号）を遵守し、保有個人情報を適切に管理し、個人の権利利益を保護いたします。当機構では、必要</a:t>
            </a:r>
            <a:r>
              <a:rPr lang="ja-JP" altLang="en-US" sz="900" dirty="0" smtClean="0">
                <a:solidFill>
                  <a:schemeClr val="tx1"/>
                </a:solidFill>
              </a:rPr>
              <a:t>な　 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en-US" altLang="ja-JP" sz="900" dirty="0">
                <a:solidFill>
                  <a:schemeClr val="tx1"/>
                </a:solidFill>
              </a:rPr>
              <a:t> </a:t>
            </a:r>
            <a:r>
              <a:rPr lang="en-US" altLang="ja-JP" sz="900" dirty="0" smtClean="0">
                <a:solidFill>
                  <a:schemeClr val="tx1"/>
                </a:solidFill>
              </a:rPr>
              <a:t>         </a:t>
            </a:r>
            <a:r>
              <a:rPr lang="ja-JP" altLang="en-US" sz="900" dirty="0" smtClean="0">
                <a:solidFill>
                  <a:schemeClr val="tx1"/>
                </a:solidFill>
              </a:rPr>
              <a:t>個人</a:t>
            </a:r>
            <a:r>
              <a:rPr lang="ja-JP" altLang="en-US" sz="900" dirty="0">
                <a:solidFill>
                  <a:schemeClr val="tx1"/>
                </a:solidFill>
              </a:rPr>
              <a:t>情報を、</a:t>
            </a:r>
            <a:r>
              <a:rPr lang="ja-JP" altLang="en-US" sz="900" dirty="0" smtClean="0">
                <a:solidFill>
                  <a:schemeClr val="tx1"/>
                </a:solidFill>
              </a:rPr>
              <a:t>利用目的</a:t>
            </a:r>
            <a:r>
              <a:rPr lang="ja-JP" altLang="en-US" sz="900" dirty="0">
                <a:solidFill>
                  <a:schemeClr val="tx1"/>
                </a:solidFill>
              </a:rPr>
              <a:t>の範囲内で利用させていただきます。</a:t>
            </a:r>
          </a:p>
          <a:p>
            <a:r>
              <a:rPr lang="ja-JP" altLang="en-US" sz="900" dirty="0">
                <a:solidFill>
                  <a:schemeClr val="tx1"/>
                </a:solidFill>
              </a:rPr>
              <a:t>（２）　ご記入いただいた個人情報は、生産性向上支援訓練の実施に関する事務処理（訓練実施機関への提供、本訓練に</a:t>
            </a:r>
            <a:r>
              <a:rPr lang="ja-JP" altLang="en-US" sz="900" dirty="0" smtClean="0">
                <a:solidFill>
                  <a:schemeClr val="tx1"/>
                </a:solidFill>
              </a:rPr>
              <a:t>関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en-US" altLang="ja-JP" sz="900" dirty="0">
                <a:solidFill>
                  <a:schemeClr val="tx1"/>
                </a:solidFill>
              </a:rPr>
              <a:t> </a:t>
            </a:r>
            <a:r>
              <a:rPr lang="en-US" altLang="ja-JP" sz="900" dirty="0" smtClean="0">
                <a:solidFill>
                  <a:schemeClr val="tx1"/>
                </a:solidFill>
              </a:rPr>
              <a:t>        </a:t>
            </a:r>
            <a:r>
              <a:rPr lang="ja-JP" altLang="en-US" sz="900" dirty="0" smtClean="0">
                <a:solidFill>
                  <a:schemeClr val="tx1"/>
                </a:solidFill>
              </a:rPr>
              <a:t>する各種連絡</a:t>
            </a:r>
            <a:r>
              <a:rPr lang="ja-JP" altLang="en-US" sz="900" dirty="0">
                <a:solidFill>
                  <a:schemeClr val="tx1"/>
                </a:solidFill>
              </a:rPr>
              <a:t>、本訓練終了後のアンケート送付等）及び業務統計に利用させていただきます。　</a:t>
            </a:r>
            <a:endParaRPr lang="en-US" altLang="ja-JP" sz="900" b="1" u="sng" dirty="0" smtClean="0">
              <a:solidFill>
                <a:srgbClr val="FF0000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79357" y="3161092"/>
            <a:ext cx="6300339" cy="5992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</a:rPr>
              <a:t>（コース）</a:t>
            </a:r>
            <a:r>
              <a:rPr lang="ja-JP" altLang="en-US" sz="1000" dirty="0">
                <a:solidFill>
                  <a:schemeClr val="tx1"/>
                </a:solidFill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</a:rPr>
              <a:t> </a:t>
            </a:r>
            <a:r>
              <a:rPr lang="en-US" altLang="ja-JP" sz="1000" b="1" dirty="0" smtClean="0">
                <a:solidFill>
                  <a:schemeClr val="tx1"/>
                </a:solidFill>
              </a:rPr>
              <a:t>A:</a:t>
            </a:r>
            <a:r>
              <a:rPr lang="ja-JP" altLang="en-US" sz="1000" dirty="0" smtClean="0">
                <a:solidFill>
                  <a:schemeClr val="tx1"/>
                </a:solidFill>
              </a:rPr>
              <a:t> 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効率よく分析するためのデータ集計</a:t>
            </a:r>
            <a:r>
              <a:rPr lang="ja-JP" altLang="en-US" sz="1000" dirty="0" smtClean="0">
                <a:solidFill>
                  <a:schemeClr val="tx1"/>
                </a:solidFill>
              </a:rPr>
              <a:t>　</a:t>
            </a:r>
            <a:r>
              <a:rPr lang="ja-JP" altLang="en-US" sz="1000" b="1" dirty="0" smtClean="0">
                <a:solidFill>
                  <a:srgbClr val="FF0000"/>
                </a:solidFill>
              </a:rPr>
              <a:t>（データ集計）１０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/</a:t>
            </a:r>
            <a:r>
              <a:rPr lang="ja-JP" altLang="en-US" sz="1000" b="1" dirty="0" smtClean="0">
                <a:solidFill>
                  <a:srgbClr val="FF0000"/>
                </a:solidFill>
              </a:rPr>
              <a:t>１６（金）</a:t>
            </a:r>
            <a:r>
              <a:rPr lang="ja-JP" altLang="en-US" sz="1000" b="1" dirty="0" smtClean="0">
                <a:solidFill>
                  <a:srgbClr val="FF0000"/>
                </a:solidFill>
              </a:rPr>
              <a:t>　　　　　　　　　　　  　　　　　</a:t>
            </a:r>
            <a:endParaRPr lang="en-US" altLang="ja-JP" sz="1000" b="1" dirty="0" smtClean="0">
              <a:solidFill>
                <a:srgbClr val="FF0000"/>
              </a:solidFill>
            </a:endParaRPr>
          </a:p>
          <a:p>
            <a:r>
              <a:rPr lang="ja-JP" altLang="en-US" sz="1000" b="1" dirty="0">
                <a:solidFill>
                  <a:srgbClr val="FF0000"/>
                </a:solidFill>
              </a:rPr>
              <a:t>　</a:t>
            </a:r>
            <a:r>
              <a:rPr lang="ja-JP" altLang="en-US" sz="1000" b="1" dirty="0" smtClean="0">
                <a:solidFill>
                  <a:srgbClr val="FF0000"/>
                </a:solidFill>
              </a:rPr>
              <a:t>　　　　　　</a:t>
            </a:r>
            <a:r>
              <a:rPr lang="en-US" altLang="ja-JP" sz="1000" b="1" dirty="0" smtClean="0">
                <a:solidFill>
                  <a:schemeClr val="tx1"/>
                </a:solidFill>
              </a:rPr>
              <a:t>B: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つながる業務への理解と</a:t>
            </a:r>
            <a:r>
              <a:rPr lang="en-US" altLang="ja-JP" sz="1000" b="1" dirty="0" smtClean="0">
                <a:solidFill>
                  <a:schemeClr val="tx1"/>
                </a:solidFill>
              </a:rPr>
              <a:t>IT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化のメリット</a:t>
            </a:r>
            <a:r>
              <a:rPr lang="ja-JP" altLang="en-US" sz="1000" dirty="0">
                <a:solidFill>
                  <a:srgbClr val="FF0000"/>
                </a:solidFill>
              </a:rPr>
              <a:t>　</a:t>
            </a:r>
            <a:r>
              <a:rPr lang="ja-JP" altLang="en-US" sz="1000" b="1" dirty="0" smtClean="0">
                <a:solidFill>
                  <a:srgbClr val="FF0000"/>
                </a:solidFill>
              </a:rPr>
              <a:t>（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IT</a:t>
            </a:r>
            <a:r>
              <a:rPr lang="ja-JP" altLang="en-US" sz="1000" b="1" dirty="0" smtClean="0">
                <a:solidFill>
                  <a:srgbClr val="FF0000"/>
                </a:solidFill>
              </a:rPr>
              <a:t>化メリット） １０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/</a:t>
            </a:r>
            <a:r>
              <a:rPr lang="ja-JP" altLang="en-US" sz="1000" b="1" dirty="0" smtClean="0">
                <a:solidFill>
                  <a:srgbClr val="FF0000"/>
                </a:solidFill>
              </a:rPr>
              <a:t>２３ </a:t>
            </a:r>
            <a:r>
              <a:rPr lang="ja-JP" altLang="en-US" sz="1000" b="1" dirty="0" smtClean="0">
                <a:solidFill>
                  <a:srgbClr val="FF0000"/>
                </a:solidFill>
              </a:rPr>
              <a:t>（金）  </a:t>
            </a:r>
            <a:r>
              <a:rPr lang="ja-JP" altLang="en-US" sz="1000" b="1" dirty="0" smtClean="0">
                <a:solidFill>
                  <a:srgbClr val="FF0000"/>
                </a:solidFill>
              </a:rPr>
              <a:t>　</a:t>
            </a:r>
            <a:endParaRPr lang="en-US" altLang="ja-JP" sz="1000" b="1" dirty="0" smtClean="0">
              <a:solidFill>
                <a:srgbClr val="FF0000"/>
              </a:solidFill>
            </a:endParaRPr>
          </a:p>
        </p:txBody>
      </p:sp>
      <p:grpSp>
        <p:nvGrpSpPr>
          <p:cNvPr id="2" name="Group 22"/>
          <p:cNvGrpSpPr>
            <a:grpSpLocks noChangeAspect="1"/>
          </p:cNvGrpSpPr>
          <p:nvPr/>
        </p:nvGrpSpPr>
        <p:grpSpPr bwMode="auto">
          <a:xfrm>
            <a:off x="314325" y="941388"/>
            <a:ext cx="6308726" cy="2273299"/>
            <a:chOff x="198" y="593"/>
            <a:chExt cx="3974" cy="1432"/>
          </a:xfrm>
        </p:grpSpPr>
        <p:sp>
          <p:nvSpPr>
            <p:cNvPr id="5" name="Rectangle 23"/>
            <p:cNvSpPr>
              <a:spLocks noChangeArrowheads="1"/>
            </p:cNvSpPr>
            <p:nvPr/>
          </p:nvSpPr>
          <p:spPr bwMode="auto">
            <a:xfrm>
              <a:off x="2832" y="598"/>
              <a:ext cx="144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TEL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24"/>
            <p:cNvSpPr>
              <a:spLocks noChangeArrowheads="1"/>
            </p:cNvSpPr>
            <p:nvPr/>
          </p:nvSpPr>
          <p:spPr bwMode="auto">
            <a:xfrm>
              <a:off x="2830" y="720"/>
              <a:ext cx="150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FAX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25"/>
            <p:cNvSpPr>
              <a:spLocks noChangeArrowheads="1"/>
            </p:cNvSpPr>
            <p:nvPr/>
          </p:nvSpPr>
          <p:spPr bwMode="auto">
            <a:xfrm>
              <a:off x="839" y="1846"/>
              <a:ext cx="16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氏名</a:t>
              </a:r>
              <a:endParaRPr kumimoji="0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" name="Rectangle 26"/>
            <p:cNvSpPr>
              <a:spLocks noChangeArrowheads="1"/>
            </p:cNvSpPr>
            <p:nvPr/>
          </p:nvSpPr>
          <p:spPr bwMode="auto">
            <a:xfrm>
              <a:off x="1932" y="1856"/>
              <a:ext cx="24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部署等</a:t>
              </a:r>
              <a:endParaRPr kumimoji="0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" name="Rectangle 27"/>
            <p:cNvSpPr>
              <a:spLocks noChangeArrowheads="1"/>
            </p:cNvSpPr>
            <p:nvPr/>
          </p:nvSpPr>
          <p:spPr bwMode="auto">
            <a:xfrm>
              <a:off x="3054" y="1856"/>
              <a:ext cx="24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連絡先</a:t>
              </a:r>
              <a:endParaRPr kumimoji="0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ectangle 28"/>
            <p:cNvSpPr>
              <a:spLocks noChangeArrowheads="1"/>
            </p:cNvSpPr>
            <p:nvPr/>
          </p:nvSpPr>
          <p:spPr bwMode="auto">
            <a:xfrm>
              <a:off x="303" y="669"/>
              <a:ext cx="182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会　社　名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29"/>
            <p:cNvSpPr>
              <a:spLocks noChangeArrowheads="1"/>
            </p:cNvSpPr>
            <p:nvPr/>
          </p:nvSpPr>
          <p:spPr bwMode="auto">
            <a:xfrm>
              <a:off x="780" y="749"/>
              <a:ext cx="27" cy="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30"/>
            <p:cNvSpPr>
              <a:spLocks noChangeArrowheads="1"/>
            </p:cNvSpPr>
            <p:nvPr/>
          </p:nvSpPr>
          <p:spPr bwMode="auto">
            <a:xfrm>
              <a:off x="3045" y="627"/>
              <a:ext cx="27" cy="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31"/>
            <p:cNvSpPr>
              <a:spLocks noChangeArrowheads="1"/>
            </p:cNvSpPr>
            <p:nvPr/>
          </p:nvSpPr>
          <p:spPr bwMode="auto">
            <a:xfrm>
              <a:off x="3045" y="749"/>
              <a:ext cx="27" cy="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32"/>
            <p:cNvSpPr>
              <a:spLocks noChangeArrowheads="1"/>
            </p:cNvSpPr>
            <p:nvPr/>
          </p:nvSpPr>
          <p:spPr bwMode="auto">
            <a:xfrm>
              <a:off x="311" y="923"/>
              <a:ext cx="182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所　在　地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33"/>
            <p:cNvSpPr>
              <a:spLocks noChangeArrowheads="1"/>
            </p:cNvSpPr>
            <p:nvPr/>
          </p:nvSpPr>
          <p:spPr bwMode="auto">
            <a:xfrm>
              <a:off x="780" y="1000"/>
              <a:ext cx="27" cy="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34"/>
            <p:cNvSpPr>
              <a:spLocks noChangeArrowheads="1"/>
            </p:cNvSpPr>
            <p:nvPr/>
          </p:nvSpPr>
          <p:spPr bwMode="auto">
            <a:xfrm>
              <a:off x="301" y="1160"/>
              <a:ext cx="176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会社規模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35"/>
            <p:cNvSpPr>
              <a:spLocks noChangeArrowheads="1"/>
            </p:cNvSpPr>
            <p:nvPr/>
          </p:nvSpPr>
          <p:spPr bwMode="auto">
            <a:xfrm>
              <a:off x="292" y="1284"/>
              <a:ext cx="39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※該当に</a:t>
              </a:r>
              <a:r>
                <a:rPr kumimoji="0" lang="ja-JP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☑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36"/>
            <p:cNvSpPr>
              <a:spLocks noChangeArrowheads="1"/>
            </p:cNvSpPr>
            <p:nvPr/>
          </p:nvSpPr>
          <p:spPr bwMode="auto">
            <a:xfrm>
              <a:off x="1063" y="1136"/>
              <a:ext cx="299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A 1～29人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37"/>
            <p:cNvSpPr>
              <a:spLocks noChangeArrowheads="1"/>
            </p:cNvSpPr>
            <p:nvPr/>
          </p:nvSpPr>
          <p:spPr bwMode="auto">
            <a:xfrm>
              <a:off x="2196" y="1136"/>
              <a:ext cx="337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B 30～99人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38"/>
            <p:cNvSpPr>
              <a:spLocks noChangeArrowheads="1"/>
            </p:cNvSpPr>
            <p:nvPr/>
          </p:nvSpPr>
          <p:spPr bwMode="auto">
            <a:xfrm>
              <a:off x="3328" y="1136"/>
              <a:ext cx="401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C 100～299人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39"/>
            <p:cNvSpPr>
              <a:spLocks noChangeArrowheads="1"/>
            </p:cNvSpPr>
            <p:nvPr/>
          </p:nvSpPr>
          <p:spPr bwMode="auto">
            <a:xfrm>
              <a:off x="1063" y="1312"/>
              <a:ext cx="401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D 300～499人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40"/>
            <p:cNvSpPr>
              <a:spLocks noChangeArrowheads="1"/>
            </p:cNvSpPr>
            <p:nvPr/>
          </p:nvSpPr>
          <p:spPr bwMode="auto">
            <a:xfrm>
              <a:off x="2196" y="1312"/>
              <a:ext cx="395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E 500～999人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41"/>
            <p:cNvSpPr>
              <a:spLocks noChangeArrowheads="1"/>
            </p:cNvSpPr>
            <p:nvPr/>
          </p:nvSpPr>
          <p:spPr bwMode="auto">
            <a:xfrm>
              <a:off x="3328" y="1312"/>
              <a:ext cx="321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F 1000人～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42"/>
            <p:cNvSpPr>
              <a:spLocks noChangeArrowheads="1"/>
            </p:cNvSpPr>
            <p:nvPr/>
          </p:nvSpPr>
          <p:spPr bwMode="auto">
            <a:xfrm>
              <a:off x="334" y="1528"/>
              <a:ext cx="150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業　　種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43"/>
            <p:cNvSpPr>
              <a:spLocks noChangeArrowheads="1"/>
            </p:cNvSpPr>
            <p:nvPr/>
          </p:nvSpPr>
          <p:spPr bwMode="auto">
            <a:xfrm>
              <a:off x="295" y="1643"/>
              <a:ext cx="39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※該当に</a:t>
              </a:r>
              <a:r>
                <a:rPr kumimoji="0" lang="ja-JP" altLang="en-US" sz="1000" dirty="0">
                  <a:solidFill>
                    <a:srgbClr val="00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☑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44"/>
            <p:cNvSpPr>
              <a:spLocks noChangeArrowheads="1"/>
            </p:cNvSpPr>
            <p:nvPr/>
          </p:nvSpPr>
          <p:spPr bwMode="auto">
            <a:xfrm>
              <a:off x="1063" y="1489"/>
              <a:ext cx="246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01 建設業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45"/>
            <p:cNvSpPr>
              <a:spLocks noChangeArrowheads="1"/>
            </p:cNvSpPr>
            <p:nvPr/>
          </p:nvSpPr>
          <p:spPr bwMode="auto">
            <a:xfrm>
              <a:off x="2196" y="1489"/>
              <a:ext cx="246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02 製造業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46"/>
            <p:cNvSpPr>
              <a:spLocks noChangeArrowheads="1"/>
            </p:cNvSpPr>
            <p:nvPr/>
          </p:nvSpPr>
          <p:spPr bwMode="auto">
            <a:xfrm>
              <a:off x="3328" y="1489"/>
              <a:ext cx="246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03 運輸業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47"/>
            <p:cNvSpPr>
              <a:spLocks noChangeArrowheads="1"/>
            </p:cNvSpPr>
            <p:nvPr/>
          </p:nvSpPr>
          <p:spPr bwMode="auto">
            <a:xfrm>
              <a:off x="1063" y="1665"/>
              <a:ext cx="363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04 卸売・小売業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48"/>
            <p:cNvSpPr>
              <a:spLocks noChangeArrowheads="1"/>
            </p:cNvSpPr>
            <p:nvPr/>
          </p:nvSpPr>
          <p:spPr bwMode="auto">
            <a:xfrm>
              <a:off x="2196" y="1665"/>
              <a:ext cx="321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05 サービス業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49"/>
            <p:cNvSpPr>
              <a:spLocks noChangeArrowheads="1"/>
            </p:cNvSpPr>
            <p:nvPr/>
          </p:nvSpPr>
          <p:spPr bwMode="auto">
            <a:xfrm>
              <a:off x="3328" y="1665"/>
              <a:ext cx="246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06 その他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50"/>
            <p:cNvSpPr>
              <a:spLocks noChangeArrowheads="1"/>
            </p:cNvSpPr>
            <p:nvPr/>
          </p:nvSpPr>
          <p:spPr bwMode="auto">
            <a:xfrm>
              <a:off x="258" y="1856"/>
              <a:ext cx="20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申込担当者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51"/>
            <p:cNvSpPr>
              <a:spLocks noChangeArrowheads="1"/>
            </p:cNvSpPr>
            <p:nvPr/>
          </p:nvSpPr>
          <p:spPr bwMode="auto">
            <a:xfrm>
              <a:off x="1063" y="1923"/>
              <a:ext cx="27" cy="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53"/>
            <p:cNvSpPr>
              <a:spLocks noChangeArrowheads="1"/>
            </p:cNvSpPr>
            <p:nvPr/>
          </p:nvSpPr>
          <p:spPr bwMode="auto">
            <a:xfrm>
              <a:off x="3328" y="1923"/>
              <a:ext cx="27" cy="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54"/>
            <p:cNvSpPr>
              <a:spLocks noChangeArrowheads="1"/>
            </p:cNvSpPr>
            <p:nvPr/>
          </p:nvSpPr>
          <p:spPr bwMode="auto">
            <a:xfrm>
              <a:off x="198" y="593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Rectangle 55"/>
            <p:cNvSpPr>
              <a:spLocks noChangeArrowheads="1"/>
            </p:cNvSpPr>
            <p:nvPr/>
          </p:nvSpPr>
          <p:spPr bwMode="auto">
            <a:xfrm>
              <a:off x="764" y="593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Rectangle 56"/>
            <p:cNvSpPr>
              <a:spLocks noChangeArrowheads="1"/>
            </p:cNvSpPr>
            <p:nvPr/>
          </p:nvSpPr>
          <p:spPr bwMode="auto">
            <a:xfrm>
              <a:off x="2746" y="593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Rectangle 57"/>
            <p:cNvSpPr>
              <a:spLocks noChangeArrowheads="1"/>
            </p:cNvSpPr>
            <p:nvPr/>
          </p:nvSpPr>
          <p:spPr bwMode="auto">
            <a:xfrm>
              <a:off x="3029" y="593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Line 58"/>
            <p:cNvSpPr>
              <a:spLocks noChangeShapeType="1"/>
            </p:cNvSpPr>
            <p:nvPr/>
          </p:nvSpPr>
          <p:spPr bwMode="auto">
            <a:xfrm>
              <a:off x="203" y="593"/>
              <a:ext cx="396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Rectangle 60"/>
            <p:cNvSpPr>
              <a:spLocks noChangeArrowheads="1"/>
            </p:cNvSpPr>
            <p:nvPr/>
          </p:nvSpPr>
          <p:spPr bwMode="auto">
            <a:xfrm>
              <a:off x="4162" y="593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Line 61"/>
            <p:cNvSpPr>
              <a:spLocks noChangeShapeType="1"/>
            </p:cNvSpPr>
            <p:nvPr/>
          </p:nvSpPr>
          <p:spPr bwMode="auto">
            <a:xfrm>
              <a:off x="2751" y="715"/>
              <a:ext cx="141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Line 63"/>
            <p:cNvSpPr>
              <a:spLocks noChangeShapeType="1"/>
            </p:cNvSpPr>
            <p:nvPr/>
          </p:nvSpPr>
          <p:spPr bwMode="auto">
            <a:xfrm>
              <a:off x="203" y="837"/>
              <a:ext cx="395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Rectangle 65"/>
            <p:cNvSpPr>
              <a:spLocks noChangeArrowheads="1"/>
            </p:cNvSpPr>
            <p:nvPr/>
          </p:nvSpPr>
          <p:spPr bwMode="auto">
            <a:xfrm>
              <a:off x="1047" y="593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Rectangle 66"/>
            <p:cNvSpPr>
              <a:spLocks noChangeArrowheads="1"/>
            </p:cNvSpPr>
            <p:nvPr/>
          </p:nvSpPr>
          <p:spPr bwMode="auto">
            <a:xfrm>
              <a:off x="1897" y="593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Rectangle 67"/>
            <p:cNvSpPr>
              <a:spLocks noChangeArrowheads="1"/>
            </p:cNvSpPr>
            <p:nvPr/>
          </p:nvSpPr>
          <p:spPr bwMode="auto">
            <a:xfrm>
              <a:off x="2180" y="593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Rectangle 70"/>
            <p:cNvSpPr>
              <a:spLocks noChangeArrowheads="1"/>
            </p:cNvSpPr>
            <p:nvPr/>
          </p:nvSpPr>
          <p:spPr bwMode="auto">
            <a:xfrm>
              <a:off x="3312" y="593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Line 71"/>
            <p:cNvSpPr>
              <a:spLocks noChangeShapeType="1"/>
            </p:cNvSpPr>
            <p:nvPr/>
          </p:nvSpPr>
          <p:spPr bwMode="auto">
            <a:xfrm>
              <a:off x="203" y="1088"/>
              <a:ext cx="395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Line 73"/>
            <p:cNvSpPr>
              <a:spLocks noChangeShapeType="1"/>
            </p:cNvSpPr>
            <p:nvPr/>
          </p:nvSpPr>
          <p:spPr bwMode="auto">
            <a:xfrm>
              <a:off x="770" y="1265"/>
              <a:ext cx="3392" cy="0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Rectangle 74"/>
            <p:cNvSpPr>
              <a:spLocks noChangeArrowheads="1"/>
            </p:cNvSpPr>
            <p:nvPr/>
          </p:nvSpPr>
          <p:spPr bwMode="auto">
            <a:xfrm>
              <a:off x="770" y="1265"/>
              <a:ext cx="3392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Line 75"/>
            <p:cNvSpPr>
              <a:spLocks noChangeShapeType="1"/>
            </p:cNvSpPr>
            <p:nvPr/>
          </p:nvSpPr>
          <p:spPr bwMode="auto">
            <a:xfrm>
              <a:off x="1047" y="1095"/>
              <a:ext cx="0" cy="346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Line 77"/>
            <p:cNvSpPr>
              <a:spLocks noChangeShapeType="1"/>
            </p:cNvSpPr>
            <p:nvPr/>
          </p:nvSpPr>
          <p:spPr bwMode="auto">
            <a:xfrm>
              <a:off x="1897" y="1095"/>
              <a:ext cx="0" cy="346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Line 87"/>
            <p:cNvSpPr>
              <a:spLocks noChangeShapeType="1"/>
            </p:cNvSpPr>
            <p:nvPr/>
          </p:nvSpPr>
          <p:spPr bwMode="auto">
            <a:xfrm>
              <a:off x="770" y="1618"/>
              <a:ext cx="3392" cy="0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Rectangle 88"/>
            <p:cNvSpPr>
              <a:spLocks noChangeArrowheads="1"/>
            </p:cNvSpPr>
            <p:nvPr/>
          </p:nvSpPr>
          <p:spPr bwMode="auto">
            <a:xfrm>
              <a:off x="770" y="1618"/>
              <a:ext cx="3392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Line 89"/>
            <p:cNvSpPr>
              <a:spLocks noChangeShapeType="1"/>
            </p:cNvSpPr>
            <p:nvPr/>
          </p:nvSpPr>
          <p:spPr bwMode="auto">
            <a:xfrm>
              <a:off x="1047" y="1448"/>
              <a:ext cx="1" cy="357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Line 91"/>
            <p:cNvSpPr>
              <a:spLocks noChangeShapeType="1"/>
            </p:cNvSpPr>
            <p:nvPr/>
          </p:nvSpPr>
          <p:spPr bwMode="auto">
            <a:xfrm flipH="1">
              <a:off x="1896" y="1448"/>
              <a:ext cx="1" cy="57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" name="Line 95"/>
            <p:cNvSpPr>
              <a:spLocks noChangeShapeType="1"/>
            </p:cNvSpPr>
            <p:nvPr/>
          </p:nvSpPr>
          <p:spPr bwMode="auto">
            <a:xfrm>
              <a:off x="3026" y="1093"/>
              <a:ext cx="0" cy="708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" name="Line 101"/>
            <p:cNvSpPr>
              <a:spLocks noChangeShapeType="1"/>
            </p:cNvSpPr>
            <p:nvPr/>
          </p:nvSpPr>
          <p:spPr bwMode="auto">
            <a:xfrm>
              <a:off x="198" y="593"/>
              <a:ext cx="0" cy="14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" name="Rectangle 103"/>
            <p:cNvSpPr>
              <a:spLocks noChangeArrowheads="1"/>
            </p:cNvSpPr>
            <p:nvPr/>
          </p:nvSpPr>
          <p:spPr bwMode="auto">
            <a:xfrm>
              <a:off x="481" y="593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" name="Rectangle 105"/>
            <p:cNvSpPr>
              <a:spLocks noChangeArrowheads="1"/>
            </p:cNvSpPr>
            <p:nvPr/>
          </p:nvSpPr>
          <p:spPr bwMode="auto">
            <a:xfrm>
              <a:off x="764" y="600"/>
              <a:ext cx="6" cy="14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" name="Line 106"/>
            <p:cNvSpPr>
              <a:spLocks noChangeShapeType="1"/>
            </p:cNvSpPr>
            <p:nvPr/>
          </p:nvSpPr>
          <p:spPr bwMode="auto">
            <a:xfrm>
              <a:off x="1047" y="1801"/>
              <a:ext cx="0" cy="21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" name="Rectangle 108"/>
            <p:cNvSpPr>
              <a:spLocks noChangeArrowheads="1"/>
            </p:cNvSpPr>
            <p:nvPr/>
          </p:nvSpPr>
          <p:spPr bwMode="auto">
            <a:xfrm>
              <a:off x="1330" y="593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" name="Rectangle 109"/>
            <p:cNvSpPr>
              <a:spLocks noChangeArrowheads="1"/>
            </p:cNvSpPr>
            <p:nvPr/>
          </p:nvSpPr>
          <p:spPr bwMode="auto">
            <a:xfrm>
              <a:off x="1614" y="593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" name="Rectangle 114"/>
            <p:cNvSpPr>
              <a:spLocks noChangeArrowheads="1"/>
            </p:cNvSpPr>
            <p:nvPr/>
          </p:nvSpPr>
          <p:spPr bwMode="auto">
            <a:xfrm>
              <a:off x="2463" y="593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" name="Line 115"/>
            <p:cNvSpPr>
              <a:spLocks noChangeShapeType="1"/>
            </p:cNvSpPr>
            <p:nvPr/>
          </p:nvSpPr>
          <p:spPr bwMode="auto">
            <a:xfrm>
              <a:off x="2746" y="600"/>
              <a:ext cx="0" cy="2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" name="Line 117"/>
            <p:cNvSpPr>
              <a:spLocks noChangeShapeType="1"/>
            </p:cNvSpPr>
            <p:nvPr/>
          </p:nvSpPr>
          <p:spPr bwMode="auto">
            <a:xfrm>
              <a:off x="3026" y="1796"/>
              <a:ext cx="0" cy="2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" name="Line 119"/>
            <p:cNvSpPr>
              <a:spLocks noChangeShapeType="1"/>
            </p:cNvSpPr>
            <p:nvPr/>
          </p:nvSpPr>
          <p:spPr bwMode="auto">
            <a:xfrm flipH="1">
              <a:off x="3328" y="1088"/>
              <a:ext cx="4" cy="929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" name="Rectangle 121"/>
            <p:cNvSpPr>
              <a:spLocks noChangeArrowheads="1"/>
            </p:cNvSpPr>
            <p:nvPr/>
          </p:nvSpPr>
          <p:spPr bwMode="auto">
            <a:xfrm>
              <a:off x="3595" y="593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" name="Rectangle 122"/>
            <p:cNvSpPr>
              <a:spLocks noChangeArrowheads="1"/>
            </p:cNvSpPr>
            <p:nvPr/>
          </p:nvSpPr>
          <p:spPr bwMode="auto">
            <a:xfrm>
              <a:off x="3879" y="593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" name="Line 123"/>
            <p:cNvSpPr>
              <a:spLocks noChangeShapeType="1"/>
            </p:cNvSpPr>
            <p:nvPr/>
          </p:nvSpPr>
          <p:spPr bwMode="auto">
            <a:xfrm>
              <a:off x="203" y="2011"/>
              <a:ext cx="396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7" name="Line 127"/>
            <p:cNvSpPr>
              <a:spLocks noChangeShapeType="1"/>
            </p:cNvSpPr>
            <p:nvPr/>
          </p:nvSpPr>
          <p:spPr bwMode="auto">
            <a:xfrm>
              <a:off x="198" y="201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" name="Rectangle 128"/>
            <p:cNvSpPr>
              <a:spLocks noChangeArrowheads="1"/>
            </p:cNvSpPr>
            <p:nvPr/>
          </p:nvSpPr>
          <p:spPr bwMode="auto">
            <a:xfrm>
              <a:off x="198" y="2018"/>
              <a:ext cx="5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" name="Line 129"/>
            <p:cNvSpPr>
              <a:spLocks noChangeShapeType="1"/>
            </p:cNvSpPr>
            <p:nvPr/>
          </p:nvSpPr>
          <p:spPr bwMode="auto">
            <a:xfrm>
              <a:off x="481" y="201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" name="Rectangle 130"/>
            <p:cNvSpPr>
              <a:spLocks noChangeArrowheads="1"/>
            </p:cNvSpPr>
            <p:nvPr/>
          </p:nvSpPr>
          <p:spPr bwMode="auto">
            <a:xfrm>
              <a:off x="481" y="2018"/>
              <a:ext cx="5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" name="Line 131"/>
            <p:cNvSpPr>
              <a:spLocks noChangeShapeType="1"/>
            </p:cNvSpPr>
            <p:nvPr/>
          </p:nvSpPr>
          <p:spPr bwMode="auto">
            <a:xfrm>
              <a:off x="764" y="201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" name="Rectangle 132"/>
            <p:cNvSpPr>
              <a:spLocks noChangeArrowheads="1"/>
            </p:cNvSpPr>
            <p:nvPr/>
          </p:nvSpPr>
          <p:spPr bwMode="auto">
            <a:xfrm>
              <a:off x="764" y="2018"/>
              <a:ext cx="6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" name="Line 133"/>
            <p:cNvSpPr>
              <a:spLocks noChangeShapeType="1"/>
            </p:cNvSpPr>
            <p:nvPr/>
          </p:nvSpPr>
          <p:spPr bwMode="auto">
            <a:xfrm>
              <a:off x="1047" y="201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" name="Rectangle 134"/>
            <p:cNvSpPr>
              <a:spLocks noChangeArrowheads="1"/>
            </p:cNvSpPr>
            <p:nvPr/>
          </p:nvSpPr>
          <p:spPr bwMode="auto">
            <a:xfrm>
              <a:off x="1047" y="2018"/>
              <a:ext cx="6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" name="Line 135"/>
            <p:cNvSpPr>
              <a:spLocks noChangeShapeType="1"/>
            </p:cNvSpPr>
            <p:nvPr/>
          </p:nvSpPr>
          <p:spPr bwMode="auto">
            <a:xfrm>
              <a:off x="1330" y="201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" name="Rectangle 136"/>
            <p:cNvSpPr>
              <a:spLocks noChangeArrowheads="1"/>
            </p:cNvSpPr>
            <p:nvPr/>
          </p:nvSpPr>
          <p:spPr bwMode="auto">
            <a:xfrm>
              <a:off x="1330" y="2018"/>
              <a:ext cx="6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" name="Line 137"/>
            <p:cNvSpPr>
              <a:spLocks noChangeShapeType="1"/>
            </p:cNvSpPr>
            <p:nvPr/>
          </p:nvSpPr>
          <p:spPr bwMode="auto">
            <a:xfrm>
              <a:off x="1614" y="201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" name="Rectangle 138"/>
            <p:cNvSpPr>
              <a:spLocks noChangeArrowheads="1"/>
            </p:cNvSpPr>
            <p:nvPr/>
          </p:nvSpPr>
          <p:spPr bwMode="auto">
            <a:xfrm>
              <a:off x="1614" y="2018"/>
              <a:ext cx="5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" name="Line 139"/>
            <p:cNvSpPr>
              <a:spLocks noChangeShapeType="1"/>
            </p:cNvSpPr>
            <p:nvPr/>
          </p:nvSpPr>
          <p:spPr bwMode="auto">
            <a:xfrm>
              <a:off x="1897" y="201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" name="Rectangle 140"/>
            <p:cNvSpPr>
              <a:spLocks noChangeArrowheads="1"/>
            </p:cNvSpPr>
            <p:nvPr/>
          </p:nvSpPr>
          <p:spPr bwMode="auto">
            <a:xfrm>
              <a:off x="1897" y="2018"/>
              <a:ext cx="5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" name="Line 141"/>
            <p:cNvSpPr>
              <a:spLocks noChangeShapeType="1"/>
            </p:cNvSpPr>
            <p:nvPr/>
          </p:nvSpPr>
          <p:spPr bwMode="auto">
            <a:xfrm>
              <a:off x="2180" y="201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" name="Rectangle 142"/>
            <p:cNvSpPr>
              <a:spLocks noChangeArrowheads="1"/>
            </p:cNvSpPr>
            <p:nvPr/>
          </p:nvSpPr>
          <p:spPr bwMode="auto">
            <a:xfrm>
              <a:off x="2180" y="2018"/>
              <a:ext cx="5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" name="Line 143"/>
            <p:cNvSpPr>
              <a:spLocks noChangeShapeType="1"/>
            </p:cNvSpPr>
            <p:nvPr/>
          </p:nvSpPr>
          <p:spPr bwMode="auto">
            <a:xfrm>
              <a:off x="2463" y="201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" name="Rectangle 144"/>
            <p:cNvSpPr>
              <a:spLocks noChangeArrowheads="1"/>
            </p:cNvSpPr>
            <p:nvPr/>
          </p:nvSpPr>
          <p:spPr bwMode="auto">
            <a:xfrm>
              <a:off x="2463" y="2018"/>
              <a:ext cx="5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" name="Line 145"/>
            <p:cNvSpPr>
              <a:spLocks noChangeShapeType="1"/>
            </p:cNvSpPr>
            <p:nvPr/>
          </p:nvSpPr>
          <p:spPr bwMode="auto">
            <a:xfrm>
              <a:off x="2746" y="201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" name="Rectangle 146"/>
            <p:cNvSpPr>
              <a:spLocks noChangeArrowheads="1"/>
            </p:cNvSpPr>
            <p:nvPr/>
          </p:nvSpPr>
          <p:spPr bwMode="auto">
            <a:xfrm>
              <a:off x="2746" y="2018"/>
              <a:ext cx="5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7" name="Line 147"/>
            <p:cNvSpPr>
              <a:spLocks noChangeShapeType="1"/>
            </p:cNvSpPr>
            <p:nvPr/>
          </p:nvSpPr>
          <p:spPr bwMode="auto">
            <a:xfrm>
              <a:off x="3029" y="201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8" name="Rectangle 148"/>
            <p:cNvSpPr>
              <a:spLocks noChangeArrowheads="1"/>
            </p:cNvSpPr>
            <p:nvPr/>
          </p:nvSpPr>
          <p:spPr bwMode="auto">
            <a:xfrm>
              <a:off x="3029" y="2018"/>
              <a:ext cx="6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" name="Line 149"/>
            <p:cNvSpPr>
              <a:spLocks noChangeShapeType="1"/>
            </p:cNvSpPr>
            <p:nvPr/>
          </p:nvSpPr>
          <p:spPr bwMode="auto">
            <a:xfrm>
              <a:off x="3312" y="201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0" name="Rectangle 150"/>
            <p:cNvSpPr>
              <a:spLocks noChangeArrowheads="1"/>
            </p:cNvSpPr>
            <p:nvPr/>
          </p:nvSpPr>
          <p:spPr bwMode="auto">
            <a:xfrm>
              <a:off x="3312" y="2018"/>
              <a:ext cx="6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1" name="Line 151"/>
            <p:cNvSpPr>
              <a:spLocks noChangeShapeType="1"/>
            </p:cNvSpPr>
            <p:nvPr/>
          </p:nvSpPr>
          <p:spPr bwMode="auto">
            <a:xfrm>
              <a:off x="3595" y="201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2" name="Rectangle 152"/>
            <p:cNvSpPr>
              <a:spLocks noChangeArrowheads="1"/>
            </p:cNvSpPr>
            <p:nvPr/>
          </p:nvSpPr>
          <p:spPr bwMode="auto">
            <a:xfrm>
              <a:off x="3595" y="2018"/>
              <a:ext cx="6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3" name="Line 153"/>
            <p:cNvSpPr>
              <a:spLocks noChangeShapeType="1"/>
            </p:cNvSpPr>
            <p:nvPr/>
          </p:nvSpPr>
          <p:spPr bwMode="auto">
            <a:xfrm>
              <a:off x="3879" y="201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4" name="Rectangle 154"/>
            <p:cNvSpPr>
              <a:spLocks noChangeArrowheads="1"/>
            </p:cNvSpPr>
            <p:nvPr/>
          </p:nvSpPr>
          <p:spPr bwMode="auto">
            <a:xfrm>
              <a:off x="3879" y="2018"/>
              <a:ext cx="5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5" name="Line 155"/>
            <p:cNvSpPr>
              <a:spLocks noChangeShapeType="1"/>
            </p:cNvSpPr>
            <p:nvPr/>
          </p:nvSpPr>
          <p:spPr bwMode="auto">
            <a:xfrm>
              <a:off x="4162" y="201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6" name="Rectangle 156"/>
            <p:cNvSpPr>
              <a:spLocks noChangeArrowheads="1"/>
            </p:cNvSpPr>
            <p:nvPr/>
          </p:nvSpPr>
          <p:spPr bwMode="auto">
            <a:xfrm>
              <a:off x="4162" y="2018"/>
              <a:ext cx="5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7" name="Line 157"/>
            <p:cNvSpPr>
              <a:spLocks noChangeShapeType="1"/>
            </p:cNvSpPr>
            <p:nvPr/>
          </p:nvSpPr>
          <p:spPr bwMode="auto">
            <a:xfrm>
              <a:off x="4167" y="59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8" name="Rectangle 158"/>
            <p:cNvSpPr>
              <a:spLocks noChangeArrowheads="1"/>
            </p:cNvSpPr>
            <p:nvPr/>
          </p:nvSpPr>
          <p:spPr bwMode="auto">
            <a:xfrm>
              <a:off x="4167" y="593"/>
              <a:ext cx="5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9" name="Line 159"/>
            <p:cNvSpPr>
              <a:spLocks noChangeShapeType="1"/>
            </p:cNvSpPr>
            <p:nvPr/>
          </p:nvSpPr>
          <p:spPr bwMode="auto">
            <a:xfrm>
              <a:off x="4167" y="71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0" name="Rectangle 160"/>
            <p:cNvSpPr>
              <a:spLocks noChangeArrowheads="1"/>
            </p:cNvSpPr>
            <p:nvPr/>
          </p:nvSpPr>
          <p:spPr bwMode="auto">
            <a:xfrm>
              <a:off x="4167" y="715"/>
              <a:ext cx="5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1" name="Line 161"/>
            <p:cNvSpPr>
              <a:spLocks noChangeShapeType="1"/>
            </p:cNvSpPr>
            <p:nvPr/>
          </p:nvSpPr>
          <p:spPr bwMode="auto">
            <a:xfrm>
              <a:off x="4167" y="83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2" name="Rectangle 162"/>
            <p:cNvSpPr>
              <a:spLocks noChangeArrowheads="1"/>
            </p:cNvSpPr>
            <p:nvPr/>
          </p:nvSpPr>
          <p:spPr bwMode="auto">
            <a:xfrm>
              <a:off x="4167" y="837"/>
              <a:ext cx="5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3" name="Line 163"/>
            <p:cNvSpPr>
              <a:spLocks noChangeShapeType="1"/>
            </p:cNvSpPr>
            <p:nvPr/>
          </p:nvSpPr>
          <p:spPr bwMode="auto">
            <a:xfrm>
              <a:off x="4167" y="108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4" name="Rectangle 164"/>
            <p:cNvSpPr>
              <a:spLocks noChangeArrowheads="1"/>
            </p:cNvSpPr>
            <p:nvPr/>
          </p:nvSpPr>
          <p:spPr bwMode="auto">
            <a:xfrm>
              <a:off x="4167" y="1088"/>
              <a:ext cx="5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5" name="Line 165"/>
            <p:cNvSpPr>
              <a:spLocks noChangeShapeType="1"/>
            </p:cNvSpPr>
            <p:nvPr/>
          </p:nvSpPr>
          <p:spPr bwMode="auto">
            <a:xfrm>
              <a:off x="4167" y="12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6" name="Rectangle 166"/>
            <p:cNvSpPr>
              <a:spLocks noChangeArrowheads="1"/>
            </p:cNvSpPr>
            <p:nvPr/>
          </p:nvSpPr>
          <p:spPr bwMode="auto">
            <a:xfrm>
              <a:off x="4167" y="1265"/>
              <a:ext cx="5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7" name="Line 167"/>
            <p:cNvSpPr>
              <a:spLocks noChangeShapeType="1"/>
            </p:cNvSpPr>
            <p:nvPr/>
          </p:nvSpPr>
          <p:spPr bwMode="auto">
            <a:xfrm>
              <a:off x="4167" y="144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8" name="Rectangle 168"/>
            <p:cNvSpPr>
              <a:spLocks noChangeArrowheads="1"/>
            </p:cNvSpPr>
            <p:nvPr/>
          </p:nvSpPr>
          <p:spPr bwMode="auto">
            <a:xfrm>
              <a:off x="4167" y="1441"/>
              <a:ext cx="5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9" name="Line 169"/>
            <p:cNvSpPr>
              <a:spLocks noChangeShapeType="1"/>
            </p:cNvSpPr>
            <p:nvPr/>
          </p:nvSpPr>
          <p:spPr bwMode="auto">
            <a:xfrm>
              <a:off x="4167" y="161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0" name="Rectangle 170"/>
            <p:cNvSpPr>
              <a:spLocks noChangeArrowheads="1"/>
            </p:cNvSpPr>
            <p:nvPr/>
          </p:nvSpPr>
          <p:spPr bwMode="auto">
            <a:xfrm>
              <a:off x="4167" y="1618"/>
              <a:ext cx="5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1" name="Line 171"/>
            <p:cNvSpPr>
              <a:spLocks noChangeShapeType="1"/>
            </p:cNvSpPr>
            <p:nvPr/>
          </p:nvSpPr>
          <p:spPr bwMode="auto">
            <a:xfrm>
              <a:off x="4167" y="179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2" name="Rectangle 172"/>
            <p:cNvSpPr>
              <a:spLocks noChangeArrowheads="1"/>
            </p:cNvSpPr>
            <p:nvPr/>
          </p:nvSpPr>
          <p:spPr bwMode="auto">
            <a:xfrm>
              <a:off x="4167" y="1794"/>
              <a:ext cx="5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3" name="Line 173"/>
            <p:cNvSpPr>
              <a:spLocks noChangeShapeType="1"/>
            </p:cNvSpPr>
            <p:nvPr/>
          </p:nvSpPr>
          <p:spPr bwMode="auto">
            <a:xfrm>
              <a:off x="4167" y="201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4" name="Rectangle 174"/>
            <p:cNvSpPr>
              <a:spLocks noChangeArrowheads="1"/>
            </p:cNvSpPr>
            <p:nvPr/>
          </p:nvSpPr>
          <p:spPr bwMode="auto">
            <a:xfrm>
              <a:off x="4167" y="2011"/>
              <a:ext cx="5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1199" name="Picture 17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4" y="1102"/>
              <a:ext cx="13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00" name="Picture 17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4" y="1102"/>
              <a:ext cx="13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01" name="Picture 17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4" y="1278"/>
              <a:ext cx="13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02" name="Picture 17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4" y="1278"/>
              <a:ext cx="13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03" name="Picture 17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4" y="1455"/>
              <a:ext cx="13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04" name="Picture 180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4" y="1455"/>
              <a:ext cx="13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05" name="Picture 181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4" y="1631"/>
              <a:ext cx="13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06" name="Picture 182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4" y="1631"/>
              <a:ext cx="13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07" name="Picture 183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7" y="1102"/>
              <a:ext cx="13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08" name="Picture 184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7" y="1102"/>
              <a:ext cx="13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09" name="Picture 185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7" y="1278"/>
              <a:ext cx="13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10" name="Picture 186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7" y="1278"/>
              <a:ext cx="13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11" name="Picture 187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7" y="1455"/>
              <a:ext cx="13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12" name="Picture 188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7" y="1455"/>
              <a:ext cx="13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13" name="Picture 189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7" y="1631"/>
              <a:ext cx="13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14" name="Picture 190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7" y="1631"/>
              <a:ext cx="13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15" name="Picture 191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9" y="1102"/>
              <a:ext cx="13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16" name="Picture 192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9" y="1102"/>
              <a:ext cx="13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17" name="Picture 193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9" y="1278"/>
              <a:ext cx="13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18" name="Picture 194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9" y="1278"/>
              <a:ext cx="13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19" name="Picture 195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9" y="1455"/>
              <a:ext cx="13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0" name="Picture 196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9" y="1455"/>
              <a:ext cx="13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1" name="Picture 197"/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9" y="1631"/>
              <a:ext cx="13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2" name="Picture 198"/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9" y="1631"/>
              <a:ext cx="13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5" name="テキスト ボックス 164"/>
          <p:cNvSpPr txBox="1"/>
          <p:nvPr/>
        </p:nvSpPr>
        <p:spPr>
          <a:xfrm>
            <a:off x="1238250" y="1338264"/>
            <a:ext cx="8143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〒　　　　－</a:t>
            </a:r>
            <a:endParaRPr kumimoji="1" lang="ja-JP" altLang="en-US" sz="1000" dirty="0"/>
          </a:p>
        </p:txBody>
      </p:sp>
      <p:cxnSp>
        <p:nvCxnSpPr>
          <p:cNvPr id="1184" name="直線コネクタ 1183"/>
          <p:cNvCxnSpPr/>
          <p:nvPr/>
        </p:nvCxnSpPr>
        <p:spPr>
          <a:xfrm>
            <a:off x="3517900" y="1735138"/>
            <a:ext cx="0" cy="14692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/>
          <p:cNvCxnSpPr/>
          <p:nvPr/>
        </p:nvCxnSpPr>
        <p:spPr>
          <a:xfrm flipH="1" flipV="1">
            <a:off x="315916" y="2290763"/>
            <a:ext cx="6291260" cy="47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コネクタ 172"/>
          <p:cNvCxnSpPr/>
          <p:nvPr/>
        </p:nvCxnSpPr>
        <p:spPr>
          <a:xfrm>
            <a:off x="4838700" y="949646"/>
            <a:ext cx="0" cy="380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図 41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228383" y="8169592"/>
            <a:ext cx="6480610" cy="1724901"/>
          </a:xfrm>
          <a:prstGeom prst="rect">
            <a:avLst/>
          </a:prstGeom>
        </p:spPr>
      </p:pic>
      <p:graphicFrame>
        <p:nvGraphicFramePr>
          <p:cNvPr id="34" name="オブジェクト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067505"/>
              </p:ext>
            </p:extLst>
          </p:nvPr>
        </p:nvGraphicFramePr>
        <p:xfrm>
          <a:off x="310150" y="3645537"/>
          <a:ext cx="6312901" cy="239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ワークシート" r:id="rId29" imgW="8400937" imgH="3190872" progId="Excel.Sheet.12">
                  <p:embed/>
                </p:oleObj>
              </mc:Choice>
              <mc:Fallback>
                <p:oleObj name="ワークシート" r:id="rId29" imgW="8400937" imgH="319087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310150" y="3645537"/>
                        <a:ext cx="6312901" cy="2398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2" name="直線コネクタ 51"/>
          <p:cNvCxnSpPr>
            <a:stCxn id="148" idx="0"/>
          </p:cNvCxnSpPr>
          <p:nvPr/>
        </p:nvCxnSpPr>
        <p:spPr>
          <a:xfrm flipH="1">
            <a:off x="6615114" y="941388"/>
            <a:ext cx="3968" cy="22566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>
            <a:endCxn id="162" idx="2"/>
          </p:cNvCxnSpPr>
          <p:nvPr/>
        </p:nvCxnSpPr>
        <p:spPr>
          <a:xfrm flipV="1">
            <a:off x="310150" y="2859087"/>
            <a:ext cx="6308932" cy="1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70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3493</TotalTime>
  <Words>175</Words>
  <Application>Microsoft Office PowerPoint</Application>
  <PresentationFormat>A4 210 x 297 mm</PresentationFormat>
  <Paragraphs>81</Paragraphs>
  <Slides>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テーマ</vt:lpstr>
      <vt:lpstr>ワークシート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851690</dc:creator>
  <cp:lastModifiedBy>高齢・障害・求職者雇用支援機構</cp:lastModifiedBy>
  <cp:revision>283</cp:revision>
  <cp:lastPrinted>2020-04-05T23:57:33Z</cp:lastPrinted>
  <dcterms:created xsi:type="dcterms:W3CDTF">2018-08-02T04:31:55Z</dcterms:created>
  <dcterms:modified xsi:type="dcterms:W3CDTF">2020-04-14T02:27:34Z</dcterms:modified>
</cp:coreProperties>
</file>